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7562850" cy="1069181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90" d="100"/>
          <a:sy n="90" d="100"/>
        </p:scale>
        <p:origin x="-134" y="-62"/>
      </p:cViewPr>
      <p:guideLst>
        <p:guide orient="horz" pos="3367"/>
        <p:guide pos="238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nlinedics.ru/slovar/ushakov/v/vypolnenie.html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onlinedics.ru/slovar/ojegov/n/nevypolnenie.html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rockomi.ru/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3648" y="7208520"/>
            <a:ext cx="6086856" cy="3252216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082040" y="637032"/>
            <a:ext cx="5934456" cy="2353056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 algn="ctr">
              <a:lnSpc>
                <a:spcPts val="3216"/>
              </a:lnSpc>
              <a:spcAft>
                <a:spcPts val="210"/>
              </a:spcAft>
            </a:pPr>
            <a:r>
              <a:rPr lang="ru" sz="2700" b="1" dirty="0">
                <a:solidFill>
                  <a:srgbClr val="1F3659"/>
                </a:solidFill>
                <a:latin typeface="Times New Roman"/>
              </a:rPr>
              <a:t>ПАМЯТКА </a:t>
            </a:r>
            <a:endParaRPr lang="ru" sz="2700" b="1" dirty="0" smtClean="0">
              <a:solidFill>
                <a:srgbClr val="1F3659"/>
              </a:solidFill>
              <a:latin typeface="Times New Roman"/>
            </a:endParaRPr>
          </a:p>
          <a:p>
            <a:pPr indent="0" algn="ctr">
              <a:lnSpc>
                <a:spcPts val="3216"/>
              </a:lnSpc>
              <a:spcAft>
                <a:spcPts val="210"/>
              </a:spcAft>
            </a:pPr>
            <a:r>
              <a:rPr lang="ru" sz="2700" b="1" dirty="0" smtClean="0">
                <a:solidFill>
                  <a:srgbClr val="1F3659"/>
                </a:solidFill>
                <a:latin typeface="Times New Roman"/>
              </a:rPr>
              <a:t>по </a:t>
            </a:r>
            <a:r>
              <a:rPr lang="ru" sz="2700" b="1" dirty="0">
                <a:solidFill>
                  <a:srgbClr val="1F3659"/>
                </a:solidFill>
                <a:latin typeface="Times New Roman"/>
              </a:rPr>
              <a:t>противодействию коррупции</a:t>
            </a:r>
          </a:p>
          <a:p>
            <a:pPr indent="0" algn="just">
              <a:spcAft>
                <a:spcPts val="210"/>
              </a:spcAft>
            </a:pPr>
            <a:r>
              <a:rPr lang="ru" sz="1300" b="1" dirty="0" smtClean="0">
                <a:solidFill>
                  <a:srgbClr val="365F91"/>
                </a:solidFill>
                <a:latin typeface="Times New Roman"/>
              </a:rPr>
              <a:t>ЧТО </a:t>
            </a:r>
            <a:r>
              <a:rPr lang="ru" sz="1300" b="1" dirty="0">
                <a:solidFill>
                  <a:srgbClr val="365F91"/>
                </a:solidFill>
                <a:latin typeface="Times New Roman"/>
              </a:rPr>
              <a:t>ТАКОЕ КОРРУПЦИЯ</a:t>
            </a:r>
            <a:r>
              <a:rPr lang="ru" sz="1300" b="1" dirty="0" smtClean="0">
                <a:solidFill>
                  <a:srgbClr val="365F91"/>
                </a:solidFill>
                <a:latin typeface="Times New Roman"/>
              </a:rPr>
              <a:t>:</a:t>
            </a:r>
          </a:p>
          <a:p>
            <a:pPr indent="0" algn="just">
              <a:spcAft>
                <a:spcPts val="210"/>
              </a:spcAft>
            </a:pPr>
            <a:endParaRPr lang="ru" sz="1300" b="1" dirty="0">
              <a:solidFill>
                <a:srgbClr val="365F91"/>
              </a:solidFill>
              <a:latin typeface="Times New Roman"/>
            </a:endParaRPr>
          </a:p>
          <a:p>
            <a:pPr indent="0" algn="just">
              <a:lnSpc>
                <a:spcPts val="1608"/>
              </a:lnSpc>
              <a:spcAft>
                <a:spcPts val="1050"/>
              </a:spcAft>
            </a:pPr>
            <a:r>
              <a:rPr lang="ru" sz="1300" dirty="0">
                <a:latin typeface="Times New Roman"/>
              </a:rPr>
              <a:t>а)    злоупотребление служебным положением, дача взятки, получение взятки, злоупотребление полномочиями, коммерческий подкуп либо иное незаконное использование физическим лицом своего должностного положения вопреки законным интересам общества и государства в целях получения выгоды в виде денег, ценностей, иного имущества или услуг имущественного характера, иных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082039" y="2917014"/>
            <a:ext cx="6199847" cy="1285884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 algn="just">
              <a:lnSpc>
                <a:spcPts val="1608"/>
              </a:lnSpc>
              <a:spcAft>
                <a:spcPts val="1050"/>
              </a:spcAft>
            </a:pPr>
            <a:r>
              <a:rPr lang="ru" sz="1300" dirty="0">
                <a:latin typeface="Times New Roman"/>
              </a:rPr>
              <a:t>имущественных прав для себя или для третьих лиц либо незаконное предоставление такой выгоды указанному лицу другими физическими лицами;</a:t>
            </a:r>
          </a:p>
          <a:p>
            <a:pPr indent="0" algn="just">
              <a:lnSpc>
                <a:spcPts val="1608"/>
              </a:lnSpc>
              <a:spcAft>
                <a:spcPts val="2100"/>
              </a:spcAft>
            </a:pPr>
            <a:r>
              <a:rPr lang="ru" sz="1300" dirty="0">
                <a:latin typeface="Times New Roman"/>
              </a:rPr>
              <a:t>б)    совершение деяний, указанных в подпункте "а" настоящего пункта, от имени или в интересах юридического лица;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082040" y="4840224"/>
            <a:ext cx="5937504" cy="2151888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 algn="just">
              <a:lnSpc>
                <a:spcPts val="1608"/>
              </a:lnSpc>
            </a:pPr>
            <a:r>
              <a:rPr lang="ru" sz="1300" dirty="0">
                <a:latin typeface="Times New Roman"/>
              </a:rPr>
              <a:t>Под </a:t>
            </a:r>
            <a:r>
              <a:rPr lang="ru" sz="1300" b="1" dirty="0">
                <a:solidFill>
                  <a:srgbClr val="365F91"/>
                </a:solidFill>
                <a:latin typeface="Times New Roman"/>
              </a:rPr>
              <a:t>КОРРУПЦИЕЙ </a:t>
            </a:r>
            <a:r>
              <a:rPr lang="ru" sz="1300" dirty="0">
                <a:latin typeface="Times New Roman"/>
              </a:rPr>
              <a:t>как социально-правовым явлением обычно понимается подкупаемость и продажность государственных чиновников, должностных лиц, а также общественных и политических деятелей вообще.</a:t>
            </a:r>
          </a:p>
          <a:p>
            <a:pPr indent="0" algn="just">
              <a:lnSpc>
                <a:spcPts val="1608"/>
              </a:lnSpc>
              <a:spcAft>
                <a:spcPts val="1470"/>
              </a:spcAft>
            </a:pPr>
            <a:r>
              <a:rPr lang="ru" sz="1300" i="1" dirty="0">
                <a:latin typeface="Times New Roman"/>
              </a:rPr>
              <a:t>(Словарь иностранных слов. М.,1954.)</a:t>
            </a:r>
          </a:p>
          <a:p>
            <a:pPr indent="0">
              <a:spcAft>
                <a:spcPts val="210"/>
              </a:spcAft>
            </a:pPr>
            <a:r>
              <a:rPr lang="ru" sz="2100" b="1" dirty="0">
                <a:solidFill>
                  <a:srgbClr val="365F91"/>
                </a:solidFill>
                <a:latin typeface="Times New Roman"/>
              </a:rPr>
              <a:t>Противодействие коррупции:</a:t>
            </a:r>
          </a:p>
          <a:p>
            <a:pPr indent="431800" algn="just">
              <a:lnSpc>
                <a:spcPts val="1608"/>
              </a:lnSpc>
              <a:spcAft>
                <a:spcPts val="1050"/>
              </a:spcAft>
            </a:pPr>
            <a:r>
              <a:rPr lang="ru" sz="1300" dirty="0">
                <a:latin typeface="Times New Roman"/>
              </a:rPr>
              <a:t>деятельность федеральных органов государственной власти, органов государственной власти субъектов Российской Федерации, органов местного самоуправления, институтов гражданского общества, организаций и физических лиц в пределах их полномочий: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368" y="426720"/>
            <a:ext cx="6516624" cy="1371600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8368" y="2590800"/>
            <a:ext cx="5803392" cy="4547616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1227" y="702436"/>
            <a:ext cx="3071834" cy="1143008"/>
          </a:xfrm>
          <a:prstGeom prst="rect">
            <a:avLst/>
          </a:prstGeom>
          <a:solidFill>
            <a:srgbClr val="4F81BC"/>
          </a:solidFill>
        </p:spPr>
        <p:txBody>
          <a:bodyPr lIns="0" tIns="0" rIns="0" bIns="0">
            <a:noAutofit/>
          </a:bodyPr>
          <a:lstStyle/>
          <a:p>
            <a:pPr indent="0" algn="ctr"/>
            <a:endParaRPr lang="ru" sz="2700" b="1" dirty="0" smtClean="0">
              <a:solidFill>
                <a:srgbClr val="1F3659"/>
              </a:solidFill>
              <a:latin typeface="Times New Roman"/>
            </a:endParaRPr>
          </a:p>
          <a:p>
            <a:pPr indent="0" algn="ctr"/>
            <a:r>
              <a:rPr lang="ru" sz="27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/>
              </a:rPr>
              <a:t>ВЗЯТКА</a:t>
            </a:r>
            <a:endParaRPr lang="ru" sz="2700" b="1" dirty="0">
              <a:solidFill>
                <a:schemeClr val="accent1">
                  <a:lumMod val="20000"/>
                  <a:lumOff val="80000"/>
                </a:schemeClr>
              </a:solidFill>
              <a:latin typeface="Times New Roman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252216" y="1996440"/>
            <a:ext cx="1511808" cy="301752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 algn="ctr">
              <a:lnSpc>
                <a:spcPts val="1608"/>
              </a:lnSpc>
            </a:pPr>
            <a:r>
              <a:rPr lang="ru" sz="1100" dirty="0" smtClean="0">
                <a:latin typeface="Times New Roman"/>
              </a:rPr>
              <a:t>.</a:t>
            </a:r>
            <a:endParaRPr lang="ru" sz="1100" dirty="0">
              <a:latin typeface="Times New Roman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510784" y="1996440"/>
            <a:ext cx="1389888" cy="749287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 algn="ctr">
              <a:lnSpc>
                <a:spcPts val="1392"/>
              </a:lnSpc>
            </a:pPr>
            <a:endParaRPr lang="ru" sz="1100" dirty="0">
              <a:latin typeface="Times New Roman"/>
            </a:endParaRPr>
          </a:p>
        </p:txBody>
      </p:sp>
      <p:sp>
        <p:nvSpPr>
          <p:cNvPr id="6" name="Стрелка вверх 5"/>
          <p:cNvSpPr/>
          <p:nvPr/>
        </p:nvSpPr>
        <p:spPr>
          <a:xfrm>
            <a:off x="209525" y="1988320"/>
            <a:ext cx="2357454" cy="7500990"/>
          </a:xfrm>
          <a:prstGeom prst="upArrow">
            <a:avLst/>
          </a:prstGeom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2700" indent="0" algn="ctr">
              <a:lnSpc>
                <a:spcPts val="1608"/>
              </a:lnSpc>
            </a:pPr>
            <a:r>
              <a:rPr lang="ru" sz="11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/>
              </a:rPr>
              <a:t>ПРЕДМЕТЫ -</a:t>
            </a:r>
          </a:p>
          <a:p>
            <a:pPr marL="12700" indent="0" algn="ctr">
              <a:lnSpc>
                <a:spcPts val="1608"/>
              </a:lnSpc>
            </a:pPr>
            <a:r>
              <a:rPr lang="ru" sz="1100" dirty="0" smtClean="0">
                <a:latin typeface="Times New Roman"/>
              </a:rPr>
              <a:t>деньги, в том числе валюта, банковские чеки и ценные бумаги, изделия из драгоценных металлов и камней, автомашины, квартиры, дачи и загородные дома, продукты питания, бытовая техника и приборы, другие товары, земельные участки и другая  недвижимость</a:t>
            </a:r>
            <a:endParaRPr lang="ru-RU" sz="1100" dirty="0"/>
          </a:p>
        </p:txBody>
      </p:sp>
      <p:sp>
        <p:nvSpPr>
          <p:cNvPr id="7" name="Стрелка вверх 6"/>
          <p:cNvSpPr/>
          <p:nvPr/>
        </p:nvSpPr>
        <p:spPr>
          <a:xfrm>
            <a:off x="2566979" y="1988320"/>
            <a:ext cx="2357454" cy="7500990"/>
          </a:xfrm>
          <a:prstGeom prst="upArrow">
            <a:avLst/>
          </a:prstGeom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0" algn="ctr">
              <a:lnSpc>
                <a:spcPts val="1608"/>
              </a:lnSpc>
            </a:pPr>
            <a:r>
              <a:rPr lang="ru" sz="11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/>
              </a:rPr>
              <a:t>УСЛУГИ ИМУЩЕСТВЕННОГО ХАРАКТЕРА </a:t>
            </a:r>
            <a:r>
              <a:rPr lang="ru" sz="11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/>
              </a:rPr>
              <a:t>-</a:t>
            </a:r>
          </a:p>
          <a:p>
            <a:pPr indent="0" algn="ctr">
              <a:lnSpc>
                <a:spcPts val="1608"/>
              </a:lnSpc>
            </a:pPr>
            <a:r>
              <a:rPr lang="ru" sz="1100" dirty="0" smtClean="0">
                <a:latin typeface="Times New Roman"/>
              </a:rPr>
              <a:t>лечение, ремонтные и строительные работы, санаторные и туристические путевки, поездки за границу, оплата развлечений и других расходов безвозмездно или по заниженной стоимости</a:t>
            </a:r>
            <a:endParaRPr lang="ru-RU" sz="1100" dirty="0"/>
          </a:p>
        </p:txBody>
      </p:sp>
      <p:sp>
        <p:nvSpPr>
          <p:cNvPr id="8" name="Стрелка вверх 7"/>
          <p:cNvSpPr/>
          <p:nvPr/>
        </p:nvSpPr>
        <p:spPr>
          <a:xfrm>
            <a:off x="4995871" y="1988320"/>
            <a:ext cx="2357454" cy="7500990"/>
          </a:xfrm>
          <a:prstGeom prst="upArrow">
            <a:avLst/>
          </a:prstGeom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0" algn="ctr">
              <a:lnSpc>
                <a:spcPts val="1392"/>
              </a:lnSpc>
            </a:pPr>
            <a:r>
              <a:rPr lang="ru" sz="7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/>
              </a:rPr>
              <a:t>ВЫГОДА ИЛИ ЗАВУАЛИРОВАННАЯ ФОРМА ВЗЯТКИ </a:t>
            </a:r>
          </a:p>
          <a:p>
            <a:pPr indent="0" algn="ctr">
              <a:lnSpc>
                <a:spcPts val="1392"/>
              </a:lnSpc>
            </a:pPr>
            <a:r>
              <a:rPr lang="ru" sz="700" dirty="0" smtClean="0">
                <a:latin typeface="Times New Roman"/>
              </a:rPr>
              <a:t>- передача денег якобы в долг, банковская ссуда в долг или под видом погашения несуществующего кредита, оплата товаров по заниженной цене и покупка товаров у определенного продавца по завышенной цене, заключение фиктивных трудовых договоров с выплатой зарплаты взяточнику или указанным им лицам (родственникам, друзьям), получение выгодного или льготного кредита, завышение гонораров за лекции, статьи или книги, преднамеренный проигрыш в карты, бильярд и т.п., «случайный» выигрыш в казино, прощение долга, уменьшение арендной платы, фиктивная страховка, увеличение процентных ставок по банковскому вкладу или уменьшение процентных ставок по кредиту и т.д.</a:t>
            </a:r>
            <a:endParaRPr lang="ru" sz="700" dirty="0">
              <a:latin typeface="Times New Roman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52416" y="743712"/>
            <a:ext cx="2401824" cy="179832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054608" y="963168"/>
            <a:ext cx="3066288" cy="408432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25400" indent="0">
              <a:spcAft>
                <a:spcPts val="4200"/>
              </a:spcAft>
            </a:pPr>
            <a:r>
              <a:rPr lang="ru" sz="2700" b="1">
                <a:solidFill>
                  <a:srgbClr val="1F3659"/>
                </a:solidFill>
                <a:latin typeface="Times New Roman"/>
              </a:rPr>
              <a:t>Что такое подкуп?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057656" y="2051304"/>
            <a:ext cx="3246120" cy="237744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 algn="just">
              <a:lnSpc>
                <a:spcPts val="1872"/>
              </a:lnSpc>
            </a:pPr>
            <a:r>
              <a:rPr lang="ru" sz="1500" b="1" dirty="0" smtClean="0">
                <a:solidFill>
                  <a:srgbClr val="365F91"/>
                </a:solidFill>
                <a:latin typeface="Times New Roman"/>
              </a:rPr>
              <a:t>   </a:t>
            </a:r>
            <a:r>
              <a:rPr lang="ru" sz="1500" b="1" dirty="0">
                <a:solidFill>
                  <a:srgbClr val="365F91"/>
                </a:solidFill>
                <a:latin typeface="Times New Roman"/>
              </a:rPr>
              <a:t>ПОДКУП    </a:t>
            </a:r>
            <a:r>
              <a:rPr lang="ru" sz="1300" dirty="0">
                <a:solidFill>
                  <a:srgbClr val="365F91"/>
                </a:solidFill>
                <a:latin typeface="Times New Roman"/>
              </a:rPr>
              <a:t>-    </a:t>
            </a:r>
            <a:r>
              <a:rPr lang="ru" sz="1300" dirty="0">
                <a:latin typeface="Times New Roman"/>
              </a:rPr>
              <a:t>предоставление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085088" y="2350008"/>
            <a:ext cx="3200400" cy="359664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 algn="ctr">
              <a:lnSpc>
                <a:spcPts val="1872"/>
              </a:lnSpc>
            </a:pPr>
            <a:r>
              <a:rPr lang="ru" sz="1300" dirty="0">
                <a:solidFill>
                  <a:srgbClr val="333333"/>
                </a:solidFill>
                <a:latin typeface="Times New Roman"/>
              </a:rPr>
              <a:t>должностному лицу незаконных имущественных выгод за</a:t>
            </a:r>
            <a:r>
              <a:rPr lang="ru" sz="1300" dirty="0">
                <a:solidFill>
                  <a:srgbClr val="333333"/>
                </a:solidFill>
                <a:latin typeface="Times New Roman"/>
                <a:hlinkClick r:id="rId3"/>
              </a:rPr>
              <a:t> </a:t>
            </a:r>
            <a:r>
              <a:rPr lang="ru" sz="1300" u="sng" dirty="0">
                <a:solidFill>
                  <a:srgbClr val="215775"/>
                </a:solidFill>
                <a:latin typeface="Times New Roman"/>
                <a:hlinkClick r:id="rId3"/>
              </a:rPr>
              <a:t>выполнение</a:t>
            </a:r>
            <a:r>
              <a:rPr lang="ru" sz="1300" dirty="0">
                <a:solidFill>
                  <a:srgbClr val="215775"/>
                </a:solidFill>
                <a:latin typeface="Times New Roman"/>
                <a:hlinkClick r:id="rId3"/>
              </a:rPr>
              <a:t> </a:t>
            </a:r>
            <a:r>
              <a:rPr lang="ru" sz="1300" dirty="0">
                <a:solidFill>
                  <a:srgbClr val="333333"/>
                </a:solidFill>
                <a:latin typeface="Times New Roman"/>
              </a:rPr>
              <a:t>или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085088" y="2779776"/>
            <a:ext cx="5629656" cy="362712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>
              <a:lnSpc>
                <a:spcPts val="1872"/>
              </a:lnSpc>
              <a:spcAft>
                <a:spcPts val="4200"/>
              </a:spcAft>
            </a:pPr>
            <a:r>
              <a:rPr lang="ru" sz="1300" u="sng">
                <a:solidFill>
                  <a:srgbClr val="215775"/>
                </a:solidFill>
                <a:latin typeface="Times New Roman"/>
                <a:hlinkClick r:id="rId4"/>
              </a:rPr>
              <a:t>невыполнение</a:t>
            </a:r>
            <a:r>
              <a:rPr lang="ru" sz="1300">
                <a:solidFill>
                  <a:srgbClr val="215775"/>
                </a:solidFill>
                <a:latin typeface="Times New Roman"/>
                <a:hlinkClick r:id="rId4"/>
              </a:rPr>
              <a:t> </a:t>
            </a:r>
            <a:r>
              <a:rPr lang="ru" sz="1300">
                <a:solidFill>
                  <a:srgbClr val="333333"/>
                </a:solidFill>
                <a:latin typeface="Times New Roman"/>
              </a:rPr>
              <a:t>им каких-либо действий, входящих в сферу его служебных обязанностей.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063752" y="4005072"/>
            <a:ext cx="5961888" cy="2350008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16256" marR="12700" indent="495300" algn="just">
              <a:lnSpc>
                <a:spcPts val="1872"/>
              </a:lnSpc>
              <a:spcBef>
                <a:spcPts val="4200"/>
              </a:spcBef>
              <a:spcAft>
                <a:spcPts val="4200"/>
              </a:spcAft>
            </a:pPr>
            <a:r>
              <a:rPr lang="ru" sz="1300">
                <a:latin typeface="Times New Roman"/>
              </a:rPr>
              <a:t>Незаконная передача денег, ценных бумаг, иного имущества, оказание услуг имущественного характера </a:t>
            </a:r>
            <a:r>
              <a:rPr lang="ru" sz="1300">
                <a:solidFill>
                  <a:srgbClr val="333333"/>
                </a:solidFill>
                <a:latin typeface="Times New Roman"/>
              </a:rPr>
              <a:t>лицу, выполняющему управленческие функции в коммерческих и некоммерческих предприятиях и организациях -директору, заместителю директора коммерческой фирмы или государственного унитарного предприятия, председателю и члену совета директоров акционерного общества, главе кооператива, руководителю общественного или религиозного объединения, фонда, некоммерческого партнерства, лидеру и руководящему функционеру политической партии и т.д. - в Уголовном кодексе Российской Федерации именуется </a:t>
            </a:r>
            <a:r>
              <a:rPr lang="ru" sz="1500" b="1">
                <a:solidFill>
                  <a:srgbClr val="365F91"/>
                </a:solidFill>
                <a:latin typeface="Times New Roman"/>
              </a:rPr>
              <a:t>коммерческим ПОДКУПОМ.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054608" y="7025640"/>
            <a:ext cx="5971032" cy="1594104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25400" marR="12700" indent="965200" algn="just">
              <a:lnSpc>
                <a:spcPts val="1608"/>
              </a:lnSpc>
              <a:spcBef>
                <a:spcPts val="4200"/>
              </a:spcBef>
            </a:pPr>
            <a:r>
              <a:rPr lang="ru" sz="1500" b="1">
                <a:solidFill>
                  <a:srgbClr val="365F91"/>
                </a:solidFill>
                <a:latin typeface="Times New Roman"/>
              </a:rPr>
              <a:t>Особым видом ПОДКУПА </a:t>
            </a:r>
            <a:r>
              <a:rPr lang="ru" sz="1300">
                <a:solidFill>
                  <a:srgbClr val="333333"/>
                </a:solidFill>
                <a:latin typeface="Times New Roman"/>
              </a:rPr>
              <a:t>является подкуп участников и организаторов профессиональных спортивных и зрелищных коммерческих конкурсов (статья 184 УК РФ), который связан со случаями дачи и получения незаконного вознаграждения спортсменами, спортивными судьями, тренерами, руководителями команд, а также другими участниками или организаторами профессиональных спортивных соревнований, в том числе членами жюри.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2752" y="762000"/>
            <a:ext cx="2069592" cy="1429512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950464" y="591312"/>
            <a:ext cx="3977640" cy="1468446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 algn="ctr">
              <a:lnSpc>
                <a:spcPts val="1824"/>
              </a:lnSpc>
            </a:pPr>
            <a:r>
              <a:rPr lang="ru" sz="1500" b="1" dirty="0">
                <a:solidFill>
                  <a:srgbClr val="1F3659"/>
                </a:solidFill>
                <a:latin typeface="Times New Roman"/>
              </a:rPr>
              <a:t>ЧТО СЛЕДУЕТ ВАМ ПРЕДПРИНЯТЬ СРАЗУ ПОСЛЕ СВЕРШИВШЕГОСЯ ФАКТА ВЫМОГАТЕЛЬСТВА? </a:t>
            </a:r>
            <a:endParaRPr lang="ru" sz="1500" b="1" dirty="0" smtClean="0">
              <a:solidFill>
                <a:srgbClr val="1F3659"/>
              </a:solidFill>
              <a:latin typeface="Times New Roman"/>
            </a:endParaRPr>
          </a:p>
          <a:p>
            <a:pPr indent="0" algn="ctr">
              <a:lnSpc>
                <a:spcPts val="1824"/>
              </a:lnSpc>
            </a:pPr>
            <a:r>
              <a:rPr lang="ru" sz="1500" b="1" dirty="0" smtClean="0">
                <a:solidFill>
                  <a:srgbClr val="FF0000"/>
                </a:solidFill>
                <a:latin typeface="Times New Roman"/>
              </a:rPr>
              <a:t>ВАМ </a:t>
            </a:r>
            <a:r>
              <a:rPr lang="ru" sz="1500" b="1" dirty="0">
                <a:solidFill>
                  <a:srgbClr val="FF0000"/>
                </a:solidFill>
                <a:latin typeface="Times New Roman"/>
              </a:rPr>
              <a:t>НУЖНО </a:t>
            </a:r>
            <a:endParaRPr lang="ru" sz="1500" b="1" dirty="0" smtClean="0">
              <a:solidFill>
                <a:srgbClr val="FF0000"/>
              </a:solidFill>
              <a:latin typeface="Times New Roman"/>
            </a:endParaRPr>
          </a:p>
          <a:p>
            <a:pPr indent="0" algn="ctr">
              <a:lnSpc>
                <a:spcPts val="1824"/>
              </a:lnSpc>
            </a:pPr>
            <a:r>
              <a:rPr lang="ru" sz="1500" b="1" dirty="0" smtClean="0">
                <a:solidFill>
                  <a:srgbClr val="365F91"/>
                </a:solidFill>
                <a:latin typeface="Times New Roman"/>
              </a:rPr>
              <a:t>Обратиться </a:t>
            </a:r>
            <a:r>
              <a:rPr lang="ru" sz="1500" b="1" dirty="0">
                <a:solidFill>
                  <a:srgbClr val="365F91"/>
                </a:solidFill>
                <a:latin typeface="Times New Roman"/>
              </a:rPr>
              <a:t>с устным или письменным заявлением в правоохранительные органы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316736" y="1988320"/>
            <a:ext cx="5705856" cy="7966448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 algn="ctr">
              <a:lnSpc>
                <a:spcPts val="1824"/>
              </a:lnSpc>
              <a:spcAft>
                <a:spcPts val="840"/>
              </a:spcAft>
            </a:pPr>
            <a:r>
              <a:rPr lang="ru" sz="1500" b="1" dirty="0" smtClean="0">
                <a:solidFill>
                  <a:srgbClr val="365F91"/>
                </a:solidFill>
                <a:latin typeface="Times New Roman"/>
              </a:rPr>
              <a:t>                                 по </a:t>
            </a:r>
            <a:r>
              <a:rPr lang="ru" sz="1500" b="1" dirty="0">
                <a:solidFill>
                  <a:srgbClr val="365F91"/>
                </a:solidFill>
                <a:latin typeface="Times New Roman"/>
              </a:rPr>
              <a:t>месту Вашего жительства или в их </a:t>
            </a:r>
            <a:r>
              <a:rPr lang="ru" sz="1500" b="1" dirty="0" smtClean="0">
                <a:solidFill>
                  <a:srgbClr val="365F91"/>
                </a:solidFill>
                <a:latin typeface="Times New Roman"/>
              </a:rPr>
              <a:t>                                    		вышестоящие </a:t>
            </a:r>
            <a:r>
              <a:rPr lang="ru" sz="1500" b="1" dirty="0">
                <a:solidFill>
                  <a:srgbClr val="365F91"/>
                </a:solidFill>
                <a:latin typeface="Times New Roman"/>
              </a:rPr>
              <a:t>органы:</a:t>
            </a:r>
          </a:p>
          <a:p>
            <a:pPr lvl="0" algn="just">
              <a:buFont typeface="Arial" pitchFamily="34" charset="0"/>
              <a:buChar char="•"/>
            </a:pP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в органы внутренних дел - управление МВД России по Республике Коми                (г. Сыктывкар, ул. Кирова, д. 38; телефоны доверия – (8212) 21-66-35);</a:t>
            </a:r>
          </a:p>
          <a:p>
            <a:pPr lvl="0" algn="just">
              <a:buFont typeface="Arial" pitchFamily="34" charset="0"/>
              <a:buChar char="•"/>
            </a:pP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в органы безопасности - управление ФСБ России по Республике Коми                            (г. Сыктывкар, ул. Кирова, д. 38 «а»;телефон оперативного дежурного в              г. Воркуте –(82151) 3-36-65);</a:t>
            </a:r>
          </a:p>
          <a:p>
            <a:pPr lvl="0" algn="just">
              <a:buFont typeface="Arial" pitchFamily="34" charset="0"/>
              <a:buChar char="•"/>
            </a:pP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в органы прокуратуры - районному (городскому) прокурору, прокурору Республики Коми (г. Сыктывкар, ул. Пушкина, д. 23; адрес </a:t>
            </a:r>
            <a:r>
              <a:rPr lang="ru-RU" sz="1600" i="1" dirty="0" err="1">
                <a:latin typeface="Times New Roman" pitchFamily="18" charset="0"/>
                <a:cs typeface="Times New Roman" pitchFamily="18" charset="0"/>
              </a:rPr>
              <a:t>интернет-приемной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i="1" dirty="0">
                <a:latin typeface="Times New Roman" pitchFamily="18" charset="0"/>
                <a:cs typeface="Times New Roman" pitchFamily="18" charset="0"/>
                <a:hlinkClick r:id="rId3"/>
              </a:rPr>
              <a:t>www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  <a:hlinkClick r:id="rId3"/>
              </a:rPr>
              <a:t>.</a:t>
            </a:r>
            <a:r>
              <a:rPr lang="en-US" sz="1600" i="1" dirty="0" err="1">
                <a:latin typeface="Times New Roman" pitchFamily="18" charset="0"/>
                <a:cs typeface="Times New Roman" pitchFamily="18" charset="0"/>
                <a:hlinkClick r:id="rId3"/>
              </a:rPr>
              <a:t>prockomi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  <a:hlinkClick r:id="rId3"/>
              </a:rPr>
              <a:t>.</a:t>
            </a:r>
            <a:r>
              <a:rPr lang="en-US" sz="1600" i="1" dirty="0" err="1">
                <a:latin typeface="Times New Roman" pitchFamily="18" charset="0"/>
                <a:cs typeface="Times New Roman" pitchFamily="18" charset="0"/>
                <a:hlinkClick r:id="rId3"/>
              </a:rPr>
              <a:t>ru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, прокуратура г. Воркуты: г. Воркута, ул. Ленина, д. 50 «а», телефон 3-58-00);</a:t>
            </a:r>
          </a:p>
          <a:p>
            <a:pPr algn="just">
              <a:buFont typeface="Arial" pitchFamily="34" charset="0"/>
              <a:buChar char="•"/>
            </a:pP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в Следственное управление Следственного комитета Российской Федерации по Республике Коми (г. Сыктывкар, ул. Интернациональная, д. 152; телефон доверия-8-800-200-11-70, (8212) 20-38-49);</a:t>
            </a:r>
            <a:endParaRPr lang="ru" sz="15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0" algn="ctr">
              <a:spcAft>
                <a:spcPts val="1470"/>
              </a:spcAft>
            </a:pPr>
            <a:r>
              <a:rPr lang="ru" sz="1500" b="1" dirty="0" smtClean="0">
                <a:solidFill>
                  <a:srgbClr val="FF0000"/>
                </a:solidFill>
                <a:latin typeface="Times New Roman"/>
              </a:rPr>
              <a:t>ОБЯЗАТЕЛЬНО</a:t>
            </a:r>
            <a:r>
              <a:rPr lang="ru" sz="1500" b="1" dirty="0">
                <a:solidFill>
                  <a:srgbClr val="FF0000"/>
                </a:solidFill>
                <a:latin typeface="Times New Roman"/>
              </a:rPr>
              <a:t>:</a:t>
            </a:r>
          </a:p>
          <a:p>
            <a:pPr indent="-228600" algn="just">
              <a:lnSpc>
                <a:spcPts val="1728"/>
              </a:lnSpc>
            </a:pPr>
            <a:r>
              <a:rPr lang="ru" sz="1300" dirty="0">
                <a:solidFill>
                  <a:srgbClr val="1F3659"/>
                </a:solidFill>
                <a:latin typeface="Times New Roman"/>
              </a:rPr>
              <a:t>•</a:t>
            </a:r>
            <a:r>
              <a:rPr lang="ru" sz="1500" b="1" dirty="0">
                <a:solidFill>
                  <a:srgbClr val="1F3659"/>
                </a:solidFill>
                <a:latin typeface="Times New Roman"/>
              </a:rPr>
              <a:t>    </a:t>
            </a:r>
            <a:r>
              <a:rPr lang="ru" sz="1500" b="1" dirty="0">
                <a:solidFill>
                  <a:srgbClr val="365F91"/>
                </a:solidFill>
                <a:latin typeface="Times New Roman"/>
              </a:rPr>
              <a:t>попасть на прием к руководителю правоохранительного органа</a:t>
            </a:r>
            <a:r>
              <a:rPr lang="ru" sz="1300" dirty="0">
                <a:solidFill>
                  <a:srgbClr val="1F3659"/>
                </a:solidFill>
                <a:latin typeface="Times New Roman"/>
              </a:rPr>
              <a:t>, куда Вы обратились с сообщением о вымогательстве у Вас взятки</a:t>
            </a:r>
          </a:p>
          <a:p>
            <a:pPr indent="-228600" algn="just">
              <a:lnSpc>
                <a:spcPts val="1608"/>
              </a:lnSpc>
              <a:spcAft>
                <a:spcPts val="840"/>
              </a:spcAft>
            </a:pPr>
            <a:r>
              <a:rPr lang="ru" sz="1300" dirty="0">
                <a:solidFill>
                  <a:srgbClr val="1F3659"/>
                </a:solidFill>
                <a:latin typeface="Times New Roman"/>
              </a:rPr>
              <a:t>•</a:t>
            </a:r>
            <a:r>
              <a:rPr lang="ru" sz="1500" b="1" dirty="0">
                <a:solidFill>
                  <a:srgbClr val="1F3659"/>
                </a:solidFill>
                <a:latin typeface="Times New Roman"/>
              </a:rPr>
              <a:t>    </a:t>
            </a:r>
            <a:r>
              <a:rPr lang="ru" sz="1500" b="1" dirty="0">
                <a:solidFill>
                  <a:srgbClr val="365F91"/>
                </a:solidFill>
                <a:latin typeface="Times New Roman"/>
              </a:rPr>
              <a:t>написать заявление о факте вымогательства </a:t>
            </a:r>
            <a:r>
              <a:rPr lang="ru" sz="1300" dirty="0">
                <a:solidFill>
                  <a:srgbClr val="1F3659"/>
                </a:solidFill>
                <a:latin typeface="Times New Roman"/>
              </a:rPr>
              <a:t>у Вас взятки или коммерческого подкупа, в котором точно указать:</a:t>
            </a:r>
          </a:p>
          <a:p>
            <a:pPr indent="-203200" algn="just">
              <a:lnSpc>
                <a:spcPts val="1608"/>
              </a:lnSpc>
            </a:pPr>
            <a:r>
              <a:rPr lang="ru" sz="1300" b="1" dirty="0" smtClean="0">
                <a:latin typeface="Times New Roman"/>
              </a:rPr>
              <a:t>1.    </a:t>
            </a:r>
            <a:r>
              <a:rPr lang="ru" sz="1300" dirty="0">
                <a:latin typeface="Times New Roman"/>
              </a:rPr>
              <a:t>кто из должностных лиц (фамилия, имя, отчество, должность, учреждение) вымогает у Вас взятку или кто из представителей коммерческих структур толкает Вас на совершение, подкупа</a:t>
            </a:r>
          </a:p>
          <a:p>
            <a:pPr indent="-203200" algn="just">
              <a:lnSpc>
                <a:spcPts val="1608"/>
              </a:lnSpc>
            </a:pPr>
            <a:r>
              <a:rPr lang="ru" sz="1300" b="1" dirty="0" smtClean="0">
                <a:latin typeface="Times New Roman"/>
              </a:rPr>
              <a:t>2.   </a:t>
            </a:r>
            <a:r>
              <a:rPr lang="ru" sz="1300" dirty="0">
                <a:latin typeface="Times New Roman"/>
              </a:rPr>
              <a:t>какова сумма и характер вымогаемой взятки (подкупа)</a:t>
            </a:r>
          </a:p>
          <a:p>
            <a:pPr indent="-203200" algn="just">
              <a:lnSpc>
                <a:spcPts val="1608"/>
              </a:lnSpc>
            </a:pPr>
            <a:r>
              <a:rPr lang="ru" sz="1300" b="1" dirty="0" smtClean="0">
                <a:latin typeface="Times New Roman"/>
              </a:rPr>
              <a:t>3.</a:t>
            </a:r>
            <a:r>
              <a:rPr lang="ru" sz="1300" b="1" dirty="0" smtClean="0">
                <a:latin typeface="Times New Roman"/>
              </a:rPr>
              <a:t>  </a:t>
            </a:r>
            <a:r>
              <a:rPr lang="ru" sz="1300" dirty="0">
                <a:latin typeface="Times New Roman"/>
              </a:rPr>
              <a:t>за какие конкретно действия (иди бездействие) у Вас вымогается взятка или совершается коммерческий подкуп</a:t>
            </a:r>
          </a:p>
          <a:p>
            <a:pPr indent="-203200" algn="just">
              <a:lnSpc>
                <a:spcPts val="1608"/>
              </a:lnSpc>
            </a:pPr>
            <a:r>
              <a:rPr lang="ru" sz="1300" b="1" dirty="0" smtClean="0">
                <a:latin typeface="Times New Roman"/>
              </a:rPr>
              <a:t>4.</a:t>
            </a:r>
            <a:r>
              <a:rPr lang="ru" sz="1300" b="1" dirty="0" smtClean="0">
                <a:latin typeface="Times New Roman"/>
              </a:rPr>
              <a:t>   </a:t>
            </a:r>
            <a:r>
              <a:rPr lang="ru" sz="1300" dirty="0">
                <a:latin typeface="Times New Roman"/>
              </a:rPr>
              <a:t>в какое время, в каком месте и каким образом должна произойти непосредственная дача взятки или должен быть осуществлен коммерческий подкуп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21808" y="536448"/>
            <a:ext cx="1124712" cy="1426464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898904" y="795528"/>
            <a:ext cx="1990344" cy="143256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 algn="just">
              <a:spcAft>
                <a:spcPts val="1680"/>
              </a:spcAft>
            </a:pPr>
            <a:r>
              <a:rPr lang="ru" sz="1500" b="1">
                <a:solidFill>
                  <a:srgbClr val="FF0000"/>
                </a:solidFill>
                <a:latin typeface="Times New Roman"/>
              </a:rPr>
              <a:t>ЭТО ВАЖНО ЗНАТЬ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310640" y="1283208"/>
            <a:ext cx="3392424" cy="161544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 algn="just">
              <a:lnSpc>
                <a:spcPts val="1848"/>
              </a:lnSpc>
            </a:pPr>
            <a:r>
              <a:rPr lang="ru" sz="1300">
                <a:latin typeface="Times New Roman"/>
              </a:rPr>
              <a:t>Г ражданин,    давший </a:t>
            </a:r>
            <a:r>
              <a:rPr lang="ru" sz="1500" b="1">
                <a:solidFill>
                  <a:srgbClr val="365F91"/>
                </a:solidFill>
                <a:latin typeface="Times New Roman"/>
              </a:rPr>
              <a:t>взятку </a:t>
            </a:r>
            <a:r>
              <a:rPr lang="ru" sz="1300">
                <a:latin typeface="Times New Roman"/>
              </a:rPr>
              <a:t>или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088136" y="1505712"/>
            <a:ext cx="3611880" cy="173736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 algn="just">
              <a:lnSpc>
                <a:spcPts val="1848"/>
              </a:lnSpc>
            </a:pPr>
            <a:r>
              <a:rPr lang="ru" sz="1300">
                <a:latin typeface="Times New Roman"/>
              </a:rPr>
              <a:t>совершивший </a:t>
            </a:r>
            <a:r>
              <a:rPr lang="ru" sz="1500" b="1">
                <a:solidFill>
                  <a:srgbClr val="365F91"/>
                </a:solidFill>
                <a:latin typeface="Times New Roman"/>
              </a:rPr>
              <a:t>коммерческий подкуп</a:t>
            </a:r>
            <a:r>
              <a:rPr lang="ru" sz="1300">
                <a:latin typeface="Times New Roman"/>
              </a:rPr>
              <a:t>,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085088" y="1716024"/>
            <a:ext cx="3611880" cy="332232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>
              <a:lnSpc>
                <a:spcPts val="1608"/>
              </a:lnSpc>
            </a:pPr>
            <a:r>
              <a:rPr lang="ru" sz="1300">
                <a:latin typeface="Times New Roman"/>
              </a:rPr>
              <a:t>может быть освобожден от ответственности, если: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319784" y="2124456"/>
            <a:ext cx="2761488" cy="164592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 algn="just">
              <a:lnSpc>
                <a:spcPts val="1608"/>
              </a:lnSpc>
              <a:buFont typeface="Arial" pitchFamily="34" charset="0"/>
              <a:buChar char="•"/>
            </a:pPr>
            <a:r>
              <a:rPr lang="ru" sz="1300" dirty="0" smtClean="0">
                <a:latin typeface="Times New Roman"/>
              </a:rPr>
              <a:t>    </a:t>
            </a:r>
            <a:r>
              <a:rPr lang="ru" sz="1300" dirty="0">
                <a:latin typeface="Times New Roman"/>
              </a:rPr>
              <a:t>установлен факт вымогательства;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319784" y="2328672"/>
            <a:ext cx="5245608" cy="353568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-228600">
              <a:lnSpc>
                <a:spcPts val="1608"/>
              </a:lnSpc>
              <a:buFont typeface="Arial" pitchFamily="34" charset="0"/>
              <a:buChar char="•"/>
            </a:pPr>
            <a:r>
              <a:rPr lang="ru" sz="1300" dirty="0" smtClean="0">
                <a:latin typeface="Times New Roman"/>
              </a:rPr>
              <a:t>   </a:t>
            </a:r>
            <a:r>
              <a:rPr lang="ru" sz="1300" dirty="0">
                <a:latin typeface="Times New Roman"/>
              </a:rPr>
              <a:t>гражданин добровольно сообщил в правоохранительные органы о содеянном.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085088" y="2767584"/>
            <a:ext cx="5931408" cy="603504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228600" algn="just">
              <a:lnSpc>
                <a:spcPts val="1752"/>
              </a:lnSpc>
            </a:pPr>
            <a:r>
              <a:rPr lang="ru" sz="1300">
                <a:latin typeface="Times New Roman"/>
              </a:rPr>
              <a:t>Не может быть признано добровольным заявление о даче </a:t>
            </a:r>
            <a:r>
              <a:rPr lang="ru" sz="1500" b="1">
                <a:solidFill>
                  <a:srgbClr val="365F91"/>
                </a:solidFill>
                <a:latin typeface="Times New Roman"/>
              </a:rPr>
              <a:t>взятки </a:t>
            </a:r>
            <a:r>
              <a:rPr lang="ru" sz="1300">
                <a:latin typeface="Times New Roman"/>
              </a:rPr>
              <a:t>или </a:t>
            </a:r>
            <a:r>
              <a:rPr lang="ru" sz="1500" b="1">
                <a:solidFill>
                  <a:srgbClr val="365F91"/>
                </a:solidFill>
                <a:latin typeface="Times New Roman"/>
              </a:rPr>
              <a:t>коммерческом подкупе, </a:t>
            </a:r>
            <a:r>
              <a:rPr lang="ru" sz="1300">
                <a:latin typeface="Times New Roman"/>
              </a:rPr>
              <a:t>если правоохранительным органам стало известно об этом из других источников.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1085088" y="3441192"/>
            <a:ext cx="5931408" cy="600456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228600" algn="just">
              <a:lnSpc>
                <a:spcPts val="1752"/>
              </a:lnSpc>
              <a:spcAft>
                <a:spcPts val="2940"/>
              </a:spcAft>
            </a:pPr>
            <a:r>
              <a:rPr lang="ru" sz="1300" dirty="0">
                <a:latin typeface="Times New Roman"/>
              </a:rPr>
              <a:t>Заведомо ложный донос о вымогательстве </a:t>
            </a:r>
            <a:r>
              <a:rPr lang="ru" sz="1500" b="1" dirty="0">
                <a:solidFill>
                  <a:srgbClr val="365F91"/>
                </a:solidFill>
                <a:latin typeface="Times New Roman"/>
              </a:rPr>
              <a:t>взятки </a:t>
            </a:r>
            <a:r>
              <a:rPr lang="ru" sz="1300" dirty="0">
                <a:latin typeface="Times New Roman"/>
              </a:rPr>
              <a:t>или </a:t>
            </a:r>
            <a:r>
              <a:rPr lang="ru" sz="1500" b="1" dirty="0">
                <a:solidFill>
                  <a:srgbClr val="365F91"/>
                </a:solidFill>
                <a:latin typeface="Times New Roman"/>
              </a:rPr>
              <a:t>коммерческом подкупе </a:t>
            </a:r>
            <a:r>
              <a:rPr lang="ru" sz="1300" dirty="0">
                <a:latin typeface="Times New Roman"/>
              </a:rPr>
              <a:t>рассматривается Уголовным кодексом Российской Федерации как преступление и наказывается лишением свободы на срок до шести лет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2883408" y="4681728"/>
            <a:ext cx="4133088" cy="777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228600" algn="just">
              <a:lnSpc>
                <a:spcPts val="1608"/>
              </a:lnSpc>
            </a:pPr>
            <a:r>
              <a:rPr lang="ru" sz="1300">
                <a:latin typeface="Times New Roman"/>
              </a:rPr>
              <a:t>Устные сообщения и письменные заявления о коррупционных преступлениях принимаются в правоохранительных органах независимо от места и времени    совершения    преступления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2883408" y="5510784"/>
            <a:ext cx="1905000" cy="143256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 algn="just">
              <a:spcAft>
                <a:spcPts val="2310"/>
              </a:spcAft>
            </a:pPr>
            <a:r>
              <a:rPr lang="ru" sz="1500" b="1" dirty="0">
                <a:solidFill>
                  <a:srgbClr val="365F91"/>
                </a:solidFill>
                <a:latin typeface="Times New Roman"/>
              </a:rPr>
              <a:t>КРУГЛОСУТОЧНО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1316736" y="6126480"/>
            <a:ext cx="5708904" cy="179832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228600" algn="just">
              <a:lnSpc>
                <a:spcPts val="1656"/>
              </a:lnSpc>
            </a:pPr>
            <a:r>
              <a:rPr lang="ru" sz="1500" b="1">
                <a:solidFill>
                  <a:srgbClr val="365F91"/>
                </a:solidFill>
                <a:latin typeface="Times New Roman"/>
              </a:rPr>
              <a:t>ВАС    ОБЯЗАНЫ ВЫСЛУШАТЬ </a:t>
            </a:r>
            <a:r>
              <a:rPr lang="ru" sz="1300">
                <a:latin typeface="Times New Roman"/>
              </a:rPr>
              <a:t>в дежурной части органа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1085088" y="6355080"/>
            <a:ext cx="5931408" cy="798576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 algn="just">
              <a:lnSpc>
                <a:spcPts val="1656"/>
              </a:lnSpc>
              <a:spcAft>
                <a:spcPts val="2310"/>
              </a:spcAft>
            </a:pPr>
            <a:r>
              <a:rPr lang="ru" sz="1300">
                <a:latin typeface="Times New Roman"/>
              </a:rPr>
              <a:t>внутренних дел, приемной органов прокуратуры, следственном комитете, Федеральной службе безопасности и </a:t>
            </a:r>
            <a:r>
              <a:rPr lang="ru" sz="1500" b="1">
                <a:solidFill>
                  <a:srgbClr val="365F91"/>
                </a:solidFill>
                <a:latin typeface="Times New Roman"/>
              </a:rPr>
              <a:t>ПРИНЯТЬ </a:t>
            </a:r>
            <a:r>
              <a:rPr lang="ru" sz="1300">
                <a:latin typeface="Times New Roman"/>
              </a:rPr>
              <a:t>сообщение в устной или письменной форме. При этом Вам следует поинтересоваться фамилией, должностью и рабочим телефоном сотрудника, принявшего заявление.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1085088" y="7613904"/>
            <a:ext cx="5931408" cy="795528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228600" algn="just">
              <a:lnSpc>
                <a:spcPts val="1608"/>
              </a:lnSpc>
            </a:pPr>
            <a:r>
              <a:rPr lang="ru" sz="1500" b="1">
                <a:solidFill>
                  <a:srgbClr val="365F91"/>
                </a:solidFill>
                <a:latin typeface="Times New Roman"/>
              </a:rPr>
              <a:t>ВЫ ИМЕЕТЕ ПРАВО </a:t>
            </a:r>
            <a:r>
              <a:rPr lang="ru" sz="1300">
                <a:latin typeface="Times New Roman"/>
              </a:rPr>
              <a:t>получить копию своего заявления с отметкой о его регистрации в правоохранительном органе или талон-уведомление, в котором указываются сведения о сотруднике, принявшем заявление и его подпись,    регистрационный номер, наименование, адрес и телефон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1085088" y="8488680"/>
            <a:ext cx="4023360" cy="124968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 algn="just">
              <a:lnSpc>
                <a:spcPts val="1608"/>
              </a:lnSpc>
              <a:spcAft>
                <a:spcPts val="2310"/>
              </a:spcAft>
            </a:pPr>
            <a:r>
              <a:rPr lang="ru" sz="1300">
                <a:latin typeface="Times New Roman"/>
              </a:rPr>
              <a:t>правоохранительного органа, дата приема заявления.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1085088" y="9061704"/>
            <a:ext cx="5931408" cy="399288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228600" algn="just">
              <a:lnSpc>
                <a:spcPts val="1848"/>
              </a:lnSpc>
            </a:pPr>
            <a:r>
              <a:rPr lang="ru" sz="1300">
                <a:latin typeface="Times New Roman"/>
              </a:rPr>
              <a:t>В правоохранительном органе полученное от Вас сообщение (заявление) должно быть </a:t>
            </a:r>
            <a:r>
              <a:rPr lang="ru" sz="1500" b="1">
                <a:solidFill>
                  <a:srgbClr val="365F91"/>
                </a:solidFill>
                <a:latin typeface="Times New Roman"/>
              </a:rPr>
              <a:t>НЕЗАМЕДЛИТЕЛЬНО ЗАРЕГИСТРИРОВАНО </a:t>
            </a:r>
            <a:r>
              <a:rPr lang="ru" sz="1300">
                <a:latin typeface="Times New Roman"/>
              </a:rPr>
              <a:t>и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1085088" y="9540240"/>
            <a:ext cx="5931408" cy="329184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 algn="just">
              <a:lnSpc>
                <a:spcPts val="1608"/>
              </a:lnSpc>
            </a:pPr>
            <a:r>
              <a:rPr lang="ru" sz="1300">
                <a:latin typeface="Times New Roman"/>
              </a:rPr>
              <a:t>доложено вышестоящему руководителю для осуществления процессуальных действий согласно требованиям Уголовно-процессуального кодекса РФ.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1138219" y="4917278"/>
            <a:ext cx="1571636" cy="285752"/>
          </a:xfrm>
          <a:prstGeom prst="rect">
            <a:avLst/>
          </a:prstGeom>
          <a:solidFill>
            <a:srgbClr val="D75238"/>
          </a:solidFill>
        </p:spPr>
        <p:txBody>
          <a:bodyPr lIns="0" tIns="0" rIns="0" bIns="0">
            <a:noAutofit/>
          </a:bodyPr>
          <a:lstStyle/>
          <a:p>
            <a:pPr indent="0" algn="r">
              <a:lnSpc>
                <a:spcPts val="2400"/>
              </a:lnSpc>
            </a:pPr>
            <a:r>
              <a:rPr lang="ru" sz="1800" dirty="0" smtClean="0">
                <a:solidFill>
                  <a:srgbClr val="EFE3DA"/>
                </a:solidFill>
                <a:latin typeface="Microsoft Sans Serif"/>
              </a:rPr>
              <a:t>ОСТАНОВИМ</a:t>
            </a:r>
            <a:endParaRPr lang="ru" sz="1800" dirty="0">
              <a:solidFill>
                <a:srgbClr val="EFE3DA"/>
              </a:solidFill>
              <a:latin typeface="Microsoft Sans Serif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1143000" y="5233416"/>
            <a:ext cx="1560576" cy="304800"/>
          </a:xfrm>
          <a:prstGeom prst="rect">
            <a:avLst/>
          </a:prstGeom>
          <a:solidFill>
            <a:srgbClr val="D75238"/>
          </a:solidFill>
        </p:spPr>
        <p:txBody>
          <a:bodyPr lIns="0" tIns="0" rIns="0" bIns="0">
            <a:noAutofit/>
          </a:bodyPr>
          <a:lstStyle/>
          <a:p>
            <a:pPr indent="0" algn="r">
              <a:lnSpc>
                <a:spcPts val="2400"/>
              </a:lnSpc>
            </a:pPr>
            <a:r>
              <a:rPr lang="ru" sz="1800" dirty="0">
                <a:solidFill>
                  <a:srgbClr val="EFE3DA"/>
                </a:solidFill>
                <a:latin typeface="Microsoft Sans Serif"/>
              </a:rPr>
              <a:t>КОРРУПЦИЮ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5321808" y="1959864"/>
            <a:ext cx="1106424" cy="207264"/>
          </a:xfrm>
          <a:prstGeom prst="rect">
            <a:avLst/>
          </a:prstGeom>
          <a:solidFill>
            <a:srgbClr val="E9DBD4"/>
          </a:solidFill>
        </p:spPr>
        <p:txBody>
          <a:bodyPr lIns="0" tIns="0" rIns="0" bIns="0">
            <a:noAutofit/>
          </a:bodyPr>
          <a:lstStyle/>
          <a:p>
            <a:pPr marL="63500" indent="0"/>
            <a:r>
              <a:rPr lang="ru" sz="1450" spc="100">
                <a:solidFill>
                  <a:srgbClr val="A01B1A"/>
                </a:solidFill>
                <a:latin typeface="Impact"/>
              </a:rPr>
              <a:t>КОРРУПЦИИ!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774</Words>
  <PresentationFormat>Произвольный</PresentationFormat>
  <Paragraphs>60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Office Theme</vt:lpstr>
      <vt:lpstr>Слайд 1</vt:lpstr>
      <vt:lpstr>Слайд 2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user</cp:lastModifiedBy>
  <cp:revision>3</cp:revision>
  <dcterms:modified xsi:type="dcterms:W3CDTF">2016-11-25T08:06:00Z</dcterms:modified>
</cp:coreProperties>
</file>